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6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7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8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5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6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7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8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9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0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1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11" r:id="rId4"/>
    <p:sldId id="258" r:id="rId5"/>
    <p:sldId id="312" r:id="rId6"/>
    <p:sldId id="314" r:id="rId7"/>
    <p:sldId id="313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42" r:id="rId18"/>
    <p:sldId id="345" r:id="rId19"/>
    <p:sldId id="340" r:id="rId20"/>
    <p:sldId id="346" r:id="rId21"/>
    <p:sldId id="341" r:id="rId22"/>
    <p:sldId id="347" r:id="rId23"/>
    <p:sldId id="348" r:id="rId24"/>
    <p:sldId id="379" r:id="rId25"/>
    <p:sldId id="349" r:id="rId26"/>
    <p:sldId id="350" r:id="rId27"/>
    <p:sldId id="351" r:id="rId28"/>
    <p:sldId id="377" r:id="rId29"/>
    <p:sldId id="378" r:id="rId30"/>
    <p:sldId id="352" r:id="rId31"/>
    <p:sldId id="353" r:id="rId32"/>
    <p:sldId id="355" r:id="rId33"/>
    <p:sldId id="357" r:id="rId34"/>
    <p:sldId id="362" r:id="rId35"/>
    <p:sldId id="370" r:id="rId36"/>
    <p:sldId id="399" r:id="rId37"/>
    <p:sldId id="364" r:id="rId38"/>
    <p:sldId id="368" r:id="rId39"/>
    <p:sldId id="361" r:id="rId40"/>
    <p:sldId id="397" r:id="rId41"/>
    <p:sldId id="36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3058F-5045-42DA-B8D3-BC365F52544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9E8D6-62E2-4E38-9C8A-0AC84FDEAB8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7.xml"/><Relationship Id="rId7" Type="http://schemas.openxmlformats.org/officeDocument/2006/relationships/image" Target="../media/image17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2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4.xml"/><Relationship Id="rId7" Type="http://schemas.openxmlformats.org/officeDocument/2006/relationships/image" Target="../media/image29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7.xml"/><Relationship Id="rId7" Type="http://schemas.openxmlformats.org/officeDocument/2006/relationships/image" Target="../media/image3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40.xml"/><Relationship Id="rId7" Type="http://schemas.openxmlformats.org/officeDocument/2006/relationships/image" Target="../media/image3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39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43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42.png"/><Relationship Id="rId5" Type="http://schemas.openxmlformats.org/officeDocument/2006/relationships/tags" Target="../tags/tag53.xml"/><Relationship Id="rId10" Type="http://schemas.openxmlformats.org/officeDocument/2006/relationships/image" Target="../media/image41.png"/><Relationship Id="rId4" Type="http://schemas.openxmlformats.org/officeDocument/2006/relationships/tags" Target="../tags/tag52.xml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4.xml"/><Relationship Id="rId12" Type="http://schemas.openxmlformats.org/officeDocument/2006/relationships/image" Target="../media/image4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41.png"/><Relationship Id="rId5" Type="http://schemas.openxmlformats.org/officeDocument/2006/relationships/tags" Target="../tags/tag58.xml"/><Relationship Id="rId10" Type="http://schemas.openxmlformats.org/officeDocument/2006/relationships/image" Target="../media/image40.png"/><Relationship Id="rId4" Type="http://schemas.openxmlformats.org/officeDocument/2006/relationships/tags" Target="../tags/tag57.xml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63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50.jpe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51.jpe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52.jpe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1" Type="http://schemas.openxmlformats.org/officeDocument/2006/relationships/image" Target="../media/image59.jpeg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0" Type="http://schemas.openxmlformats.org/officeDocument/2006/relationships/image" Target="../media/image41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24" Type="http://schemas.openxmlformats.org/officeDocument/2006/relationships/image" Target="../media/image62.png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23" Type="http://schemas.openxmlformats.org/officeDocument/2006/relationships/image" Target="../media/image61.jpeg"/><Relationship Id="rId10" Type="http://schemas.openxmlformats.org/officeDocument/2006/relationships/tags" Target="../tags/tag93.xml"/><Relationship Id="rId19" Type="http://schemas.openxmlformats.org/officeDocument/2006/relationships/notesSlide" Target="../notesSlides/notesSlide25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Relationship Id="rId22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05.xml"/><Relationship Id="rId7" Type="http://schemas.openxmlformats.org/officeDocument/2006/relationships/image" Target="../media/image7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notesSlide" Target="../notesSlides/notesSlide31.xml"/><Relationship Id="rId18" Type="http://schemas.openxmlformats.org/officeDocument/2006/relationships/image" Target="../media/image82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1.png"/><Relationship Id="rId2" Type="http://schemas.openxmlformats.org/officeDocument/2006/relationships/tags" Target="../tags/tag11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5" Type="http://schemas.openxmlformats.org/officeDocument/2006/relationships/image" Target="../media/image79.png"/><Relationship Id="rId10" Type="http://schemas.openxmlformats.org/officeDocument/2006/relationships/tags" Target="../tags/tag124.xml"/><Relationship Id="rId19" Type="http://schemas.openxmlformats.org/officeDocument/2006/relationships/image" Target="../media/image83.png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.xml"/><Relationship Id="rId7" Type="http://schemas.openxmlformats.org/officeDocument/2006/relationships/image" Target="../media/image5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5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8.xml"/><Relationship Id="rId7" Type="http://schemas.openxmlformats.org/officeDocument/2006/relationships/image" Target="../media/image1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21610"/>
            <a:ext cx="12192000" cy="122047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NGHIÊN CỨU VỀ .NET MAUI</a:t>
            </a:r>
            <a:br>
              <a:rPr 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charset="0"/>
                <a:cs typeface="Calibri" panose="020F0502020204030204" charset="0"/>
              </a:rPr>
            </a:br>
            <a:r>
              <a:rPr 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VÀ XÂY DỰNG ỨNG DỤNG MINH HOẠ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9635" y="4485640"/>
            <a:ext cx="5206365" cy="516255"/>
          </a:xfrm>
        </p:spPr>
        <p:txBody>
          <a:bodyPr>
            <a:normAutofit/>
          </a:bodyPr>
          <a:lstStyle/>
          <a:p>
            <a:pPr algn="l"/>
            <a:r>
              <a:rPr lang="en-US" altLang="vi-VN" b="1" u="sng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Giảng viên hướng dẫn: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0" y="1912620"/>
            <a:ext cx="12192000" cy="737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KHÓA LUẬN TỐT NGHIỆP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12192000" cy="1662430"/>
            <a:chOff x="0" y="0"/>
            <a:chExt cx="19200" cy="2618"/>
          </a:xfrm>
        </p:grpSpPr>
        <p:sp>
          <p:nvSpPr>
            <p:cNvPr id="4" name="Rectangles 3"/>
            <p:cNvSpPr/>
            <p:nvPr/>
          </p:nvSpPr>
          <p:spPr>
            <a:xfrm>
              <a:off x="0" y="0"/>
              <a:ext cx="19200" cy="2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>
              <a:spLocks noGrp="1"/>
            </p:cNvSpPr>
            <p:nvPr/>
          </p:nvSpPr>
          <p:spPr>
            <a:xfrm>
              <a:off x="0" y="499"/>
              <a:ext cx="19200" cy="83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TRƯỜNG ĐẠI HỌC SÀI GÒN</a:t>
              </a:r>
            </a:p>
          </p:txBody>
        </p:sp>
        <p:sp>
          <p:nvSpPr>
            <p:cNvPr id="7" name="Title 1"/>
            <p:cNvSpPr>
              <a:spLocks noGrp="1"/>
            </p:cNvSpPr>
            <p:nvPr/>
          </p:nvSpPr>
          <p:spPr>
            <a:xfrm>
              <a:off x="0" y="1329"/>
              <a:ext cx="19200" cy="8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KHOA CÔNG NGHỆ THÔNG TIN</a:t>
              </a:r>
              <a:endParaRPr lang="en-US" sz="2400" b="1" dirty="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pic>
          <p:nvPicPr>
            <p:cNvPr id="8" name="Picture 7"/>
            <p:cNvPicPr/>
            <p:nvPr/>
          </p:nvPicPr>
          <p:blipFill>
            <a:blip r:embed="rId2"/>
          </p:blipFill>
          <p:spPr>
            <a:xfrm>
              <a:off x="3171" y="163"/>
              <a:ext cx="2160" cy="216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Subtitle 2"/>
          <p:cNvSpPr>
            <a:spLocks noGrp="1"/>
          </p:cNvSpPr>
          <p:nvPr/>
        </p:nvSpPr>
        <p:spPr>
          <a:xfrm>
            <a:off x="889635" y="5001895"/>
            <a:ext cx="5206365" cy="516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vi-V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TS. CAO THÁI PHƯƠNG THANH</a:t>
            </a:r>
          </a:p>
        </p:txBody>
      </p:sp>
      <p:sp>
        <p:nvSpPr>
          <p:cNvPr id="10" name="Subtitle 2"/>
          <p:cNvSpPr>
            <a:spLocks noGrp="1"/>
          </p:cNvSpPr>
          <p:nvPr/>
        </p:nvSpPr>
        <p:spPr>
          <a:xfrm>
            <a:off x="6223000" y="4485640"/>
            <a:ext cx="5206365" cy="516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vi-VN" b="1" u="sng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Sinh viên thực hiện: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223000" y="5001260"/>
            <a:ext cx="5099050" cy="1005205"/>
            <a:chOff x="9800" y="7876"/>
            <a:chExt cx="8030" cy="1583"/>
          </a:xfrm>
        </p:grpSpPr>
        <p:sp>
          <p:nvSpPr>
            <p:cNvPr id="11" name="Subtitle 2"/>
            <p:cNvSpPr>
              <a:spLocks noGrp="1"/>
            </p:cNvSpPr>
            <p:nvPr/>
          </p:nvSpPr>
          <p:spPr>
            <a:xfrm>
              <a:off x="9800" y="7877"/>
              <a:ext cx="4540" cy="1582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vi-V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NGUYỄN CÔNG MINH</a:t>
              </a:r>
            </a:p>
            <a:p>
              <a:pPr algn="l"/>
              <a:r>
                <a:rPr lang="en-US" altLang="vi-V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TRẦN ANH TUẤN</a:t>
              </a:r>
            </a:p>
          </p:txBody>
        </p:sp>
        <p:sp>
          <p:nvSpPr>
            <p:cNvPr id="12" name="Subtitle 2"/>
            <p:cNvSpPr>
              <a:spLocks noGrp="1"/>
            </p:cNvSpPr>
            <p:nvPr/>
          </p:nvSpPr>
          <p:spPr>
            <a:xfrm>
              <a:off x="14340" y="7876"/>
              <a:ext cx="3491" cy="1582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vi-V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- 3120411097</a:t>
              </a:r>
            </a:p>
            <a:p>
              <a:pPr algn="l"/>
              <a:r>
                <a:rPr lang="en-US" altLang="vi-V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- 3120411170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5" grpId="0"/>
      <p:bldP spid="5" grpId="1"/>
      <p:bldP spid="9" grpId="0"/>
      <p:bldP spid="9" grpId="1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THIẾT KẾ GIAO DIỆN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286615" y="1562100"/>
            <a:ext cx="21704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giới thiệu các control từ trong ra ngoài: view -&gt; layout -&gt; page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09850" y="1242060"/>
            <a:ext cx="6973570" cy="526161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816100" y="2540000"/>
            <a:ext cx="721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30+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47480" y="2077720"/>
            <a:ext cx="40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224645" y="4844415"/>
            <a:ext cx="721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VIEW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286615" y="229235"/>
            <a:ext cx="217043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1/ mấy cái hiện thị dữ liệu như hình ảnh, text,...</a:t>
            </a:r>
          </a:p>
          <a:p>
            <a:endParaRPr lang="en-US"/>
          </a:p>
          <a:p>
            <a:r>
              <a:rPr lang="en-US"/>
              <a:t>2/ tạo ra các lệnh, sự kiện như button, radio button,...</a:t>
            </a:r>
          </a:p>
          <a:p>
            <a:endParaRPr lang="en-US"/>
          </a:p>
          <a:p>
            <a:r>
              <a:rPr lang="en-US"/>
              <a:t>3/ cái đặt giá trị như date picker, checkbox,...</a:t>
            </a:r>
          </a:p>
          <a:p>
            <a:endParaRPr lang="en-US"/>
          </a:p>
          <a:p>
            <a:r>
              <a:rPr lang="en-US"/>
              <a:t>4/ mấy entry để điền văn bản</a:t>
            </a:r>
          </a:p>
          <a:p>
            <a:endParaRPr lang="en-US"/>
          </a:p>
          <a:p>
            <a:r>
              <a:rPr lang="en-US"/>
              <a:t>5/ hiện thị haotj động như mức độ hoàn thành các kiểu</a:t>
            </a:r>
          </a:p>
          <a:p>
            <a:endParaRPr lang="en-US"/>
          </a:p>
          <a:p>
            <a:r>
              <a:rPr lang="en-US"/>
              <a:t>6/ hiện thị tập hợp như danh sách</a:t>
            </a:r>
          </a:p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1287780" y="3083560"/>
            <a:ext cx="1583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Hiện thị dữ liệu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5335905" y="2356485"/>
            <a:ext cx="1520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Khởi tạo lệnh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9046210" y="4997450"/>
            <a:ext cx="1626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Cài đặt giá trị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854710" y="5896610"/>
            <a:ext cx="23266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Chỉnh sửa văn bản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8815705" y="6283325"/>
            <a:ext cx="2047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Biểu thị hoạt động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5227320" y="6159500"/>
            <a:ext cx="17316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Hiển thị tập hợp</a:t>
            </a:r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31495" y="2074545"/>
            <a:ext cx="3096260" cy="901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230" y="1794510"/>
            <a:ext cx="2162175" cy="561975"/>
          </a:xfrm>
          <a:prstGeom prst="rect">
            <a:avLst/>
          </a:prstGeom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6345" y="1527175"/>
            <a:ext cx="2006600" cy="3470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05" y="4572635"/>
            <a:ext cx="3219450" cy="13239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9575" y="5713730"/>
            <a:ext cx="3620135" cy="5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4590" y="3121660"/>
            <a:ext cx="2213610" cy="303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/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/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LAYOUT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56465" y="0"/>
            <a:ext cx="217043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stacklayout: xếp các control thành stack theo chiều ngang hoặc dọc </a:t>
            </a:r>
          </a:p>
          <a:p>
            <a:endParaRPr lang="en-US"/>
          </a:p>
          <a:p>
            <a:r>
              <a:rPr lang="en-US"/>
              <a:t>grid: lưới</a:t>
            </a:r>
          </a:p>
          <a:p>
            <a:endParaRPr lang="en-US"/>
          </a:p>
          <a:p>
            <a:r>
              <a:rPr lang="en-US"/>
              <a:t>absolute: xếp vị trí và chỉnh kích thước theo giá trị tuyệt đối hoặc theo tỷ lệ</a:t>
            </a:r>
          </a:p>
          <a:p>
            <a:endParaRPr lang="en-US"/>
          </a:p>
          <a:p>
            <a:r>
              <a:rPr lang="en-US"/>
              <a:t>flex: thành stack, nhưng linh hoạt và cho phép control thay đổi vị trí tùy theo độ rộng/cao</a:t>
            </a:r>
          </a:p>
          <a:p>
            <a:endParaRPr lang="en-US"/>
          </a:p>
          <a:p>
            <a:r>
              <a:rPr lang="en-US"/>
              <a:t>các layout có thể kết hợp để tạo ra layout mới (tuy nhiên .net maui hay bị lỗi render và hiệu xuất thấp nếu làm ko tốt)</a:t>
            </a:r>
          </a:p>
        </p:txBody>
      </p:sp>
      <p:pic>
        <p:nvPicPr>
          <p:cNvPr id="82" name="Picture 82" descr="stacklayout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" y="2057400"/>
            <a:ext cx="3563831" cy="2743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59740" y="4800600"/>
            <a:ext cx="35642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StackLayout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3" name="Picture 83" descr="grid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238" y="2057083"/>
            <a:ext cx="1648656" cy="2743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48555" y="4800600"/>
            <a:ext cx="16484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Grid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Content Placeholder 11" descr="absolutelayout.drawio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7522210" y="2057400"/>
            <a:ext cx="1648656" cy="2743200"/>
          </a:xfrm>
          <a:prstGeom prst="rect">
            <a:avLst/>
          </a:prstGeom>
        </p:spPr>
      </p:pic>
      <p:pic>
        <p:nvPicPr>
          <p:cNvPr id="14" name="Content Placeholder 13" descr="flex.drawio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10095865" y="2057400"/>
            <a:ext cx="1648656" cy="2743200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7358380" y="4800600"/>
            <a:ext cx="1975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AbsoluteLayout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10095230" y="4800600"/>
            <a:ext cx="1647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FlexLayout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LAYOUT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56465" y="1135380"/>
            <a:ext cx="21704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thông tin liên hệ sử dụng stacklayout theo chiều dọc chứa các stacklayout theo chiều dọc khác</a:t>
            </a:r>
          </a:p>
          <a:p>
            <a:endParaRPr lang="en-US"/>
          </a:p>
          <a:p>
            <a:r>
              <a:rPr lang="en-US"/>
              <a:t>giao diện máy tính sử dụng grid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691130" y="5567045"/>
            <a:ext cx="268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VerticalStackLayout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6"/>
        </p:blipFill>
        <p:spPr>
          <a:xfrm>
            <a:off x="2690972" y="1401921"/>
            <a:ext cx="2690177" cy="4115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</p:blipFill>
        <p:spPr>
          <a:xfrm>
            <a:off x="6607652" y="2445862"/>
            <a:ext cx="2446337" cy="3071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 Box 12"/>
          <p:cNvSpPr txBox="1"/>
          <p:nvPr/>
        </p:nvSpPr>
        <p:spPr>
          <a:xfrm>
            <a:off x="6485890" y="5567045"/>
            <a:ext cx="268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Grid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PAGE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286615" y="509905"/>
            <a:ext cx="217043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+mn-ea"/>
              </a:rPr>
              <a:t>contentpage: chứa một layout và các control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flyoutpage: menu trượt ra từ cạnh màn hình giúp điều hướng (gồm trang flyout và các trang chi tiết), chứa các contentpage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tabbedpage: điều hướng bằng việc sử dụng các tab, chứa các contentpage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navigationpage: quản lý ngăn xếp điều hướng tiến lùi giữa các trang</a:t>
            </a:r>
            <a:endParaRPr lang="en-US"/>
          </a:p>
          <a:p>
            <a:endParaRPr lang="en-US"/>
          </a:p>
        </p:txBody>
      </p:sp>
      <p:pic>
        <p:nvPicPr>
          <p:cNvPr id="11" name="Content Placeholder 10" descr="contentpage1.drawio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623570" y="1600200"/>
            <a:ext cx="2198208" cy="3657600"/>
          </a:xfrm>
          <a:prstGeom prst="rect">
            <a:avLst/>
          </a:prstGeom>
        </p:spPr>
      </p:pic>
      <p:pic>
        <p:nvPicPr>
          <p:cNvPr id="14" name="Content Placeholder 13" descr="flyoutpage1.drawio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3582035" y="1600200"/>
            <a:ext cx="2198208" cy="3657600"/>
          </a:xfrm>
          <a:prstGeom prst="rect">
            <a:avLst/>
          </a:prstGeom>
        </p:spPr>
      </p:pic>
      <p:pic>
        <p:nvPicPr>
          <p:cNvPr id="16" name="Picture 15" descr="tabbedpage.drawi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500" y="1600200"/>
            <a:ext cx="2198208" cy="3657600"/>
          </a:xfrm>
          <a:prstGeom prst="rect">
            <a:avLst/>
          </a:prstGeom>
        </p:spPr>
      </p:pic>
      <p:pic>
        <p:nvPicPr>
          <p:cNvPr id="17" name="Picture 16" descr="navpage.drawi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2620" y="1600200"/>
            <a:ext cx="2198208" cy="365760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07060" y="5257800"/>
            <a:ext cx="2214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ContentPage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3573780" y="5257800"/>
            <a:ext cx="2214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FlyoutPage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6540500" y="5257800"/>
            <a:ext cx="2214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TabbedPage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9535795" y="5257800"/>
            <a:ext cx="2214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NavigationPage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PAGE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56465" y="490220"/>
            <a:ext cx="21704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ví dụ về page</a:t>
            </a:r>
          </a:p>
          <a:p>
            <a:endParaRPr lang="en-US"/>
          </a:p>
          <a:p>
            <a:r>
              <a:rPr lang="en-US"/>
              <a:t>flyout thì nhớ chỉ vào cái menu flyout</a:t>
            </a:r>
          </a:p>
          <a:p>
            <a:endParaRPr lang="en-US"/>
          </a:p>
          <a:p>
            <a:r>
              <a:rPr lang="en-US"/>
              <a:t>tabbedpage thì vào thanh tabbar ở dưới và phần nội dung ở trên là contentpage</a:t>
            </a:r>
          </a:p>
          <a:p>
            <a:endParaRPr lang="en-US"/>
          </a:p>
          <a:p>
            <a:r>
              <a:rPr lang="en-US"/>
              <a:t>navigation thì chỉ vào nút quay lại phía trên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1608455" y="5775325"/>
            <a:ext cx="2045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FlyoutPage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Screenshot_17180167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455" y="1203325"/>
            <a:ext cx="20574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415" y="1195070"/>
            <a:ext cx="20574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8527415" y="5767070"/>
            <a:ext cx="2045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NavigationPage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Content Placeholder 9" descr="Screenshot_1718016968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067935" y="1203325"/>
            <a:ext cx="20575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 Box 12"/>
          <p:cNvSpPr txBox="1"/>
          <p:nvPr/>
        </p:nvSpPr>
        <p:spPr>
          <a:xfrm>
            <a:off x="5067935" y="5767070"/>
            <a:ext cx="2045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TabbedPage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SHELL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56465" y="490220"/>
            <a:ext cx="2170430" cy="6738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shell là một cấu trúc điều hướng cấp cao:</a:t>
            </a:r>
          </a:p>
          <a:p>
            <a:endParaRPr lang="en-US"/>
          </a:p>
          <a:p>
            <a:r>
              <a:rPr lang="en-US"/>
              <a:t>- có các chức năng của các page như tabbar, flyout, nút quay lại + searchbar</a:t>
            </a:r>
          </a:p>
          <a:p>
            <a:endParaRPr lang="en-US"/>
          </a:p>
          <a:p>
            <a:r>
              <a:rPr lang="en-US"/>
              <a:t>- cấu trúc điều hướng cho toàn  bộ ứng dụng mà không cần phải viết điều hướng cho từng trang</a:t>
            </a:r>
          </a:p>
          <a:p>
            <a:endParaRPr lang="en-US"/>
          </a:p>
          <a:p>
            <a:r>
              <a:rPr lang="en-US"/>
              <a:t>- sử dụng URI để điều hướng đến bất kỳ trang nào trong ứng dụng giúp việc điều hướng đơn giản hơn</a:t>
            </a:r>
          </a:p>
          <a:p>
            <a:endParaRPr lang="en-US"/>
          </a:p>
          <a:p>
            <a:r>
              <a:rPr lang="en-US"/>
              <a:t>nhớ nói là tụi mình dùng shell :v</a:t>
            </a:r>
          </a:p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6"/>
        </p:blipFill>
        <p:spPr>
          <a:xfrm>
            <a:off x="961390" y="1688465"/>
            <a:ext cx="2369820" cy="4351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7"/>
        </p:blipFill>
        <p:spPr>
          <a:xfrm>
            <a:off x="4851250" y="1577975"/>
            <a:ext cx="24902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</p:blipFill>
        <p:spPr>
          <a:xfrm>
            <a:off x="8861452" y="1577975"/>
            <a:ext cx="2482391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CÁC MÔ HÌNH XÂY DỤNG ỨNG DỤNG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56465" y="215900"/>
            <a:ext cx="2170430" cy="6738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nhớ nói mvvm là model-view-viewmode</a:t>
            </a:r>
          </a:p>
        </p:txBody>
      </p:sp>
      <p:pic>
        <p:nvPicPr>
          <p:cNvPr id="4100" name="Picture 4" descr="MVVM trong WPF (Part 2/4): RelayCommand | YinYang's Programing B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322066"/>
            <a:ext cx="4886325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-1" t="33421" r="-1979" b="28736"/>
          <a:stretch>
            <a:fillRect/>
          </a:stretch>
        </p:blipFill>
        <p:spPr>
          <a:xfrm>
            <a:off x="5618882" y="4570318"/>
            <a:ext cx="5345605" cy="14972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/>
        </p:nvSpPr>
        <p:spPr>
          <a:xfrm>
            <a:off x="1036320" y="1623060"/>
            <a:ext cx="3975100" cy="19316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MVVM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036320" y="4352925"/>
            <a:ext cx="3975100" cy="19316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WEB 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341245"/>
            <a:ext cx="12192000" cy="2424430"/>
            <a:chOff x="0" y="3687"/>
            <a:chExt cx="19200" cy="381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3687"/>
              <a:ext cx="19200" cy="38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3687"/>
              <a:ext cx="19200" cy="381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SO SÁNH .NET MAUI</a:t>
              </a:r>
            </a:p>
            <a:p>
              <a:r>
                <a:rPr lang="en-US" sz="48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VÀ CÁC FRAMEWORK KHÁC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.NET MAUI VS FLUTTER VS REACT NATIVE</a:t>
              </a:r>
            </a:p>
          </p:txBody>
        </p:sp>
      </p:grp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20675" y="1376045"/>
          <a:ext cx="11544300" cy="4654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TIÊU CHÍ</a:t>
                      </a:r>
                    </a:p>
                  </a:txBody>
                  <a:tcPr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.NET MAUI</a:t>
                      </a:r>
                    </a:p>
                  </a:txBody>
                  <a:tcPr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FLUTTER</a:t>
                      </a:r>
                    </a:p>
                  </a:txBody>
                  <a:tcPr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REACT NATIVE</a:t>
                      </a:r>
                    </a:p>
                  </a:txBody>
                  <a:tcPr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Ngôn ngữ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C# và XAML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Dart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JavaScript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Công nghệ cơ sở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.NET Core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Flutter Engine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ReactJS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Giao diện người dùng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Sử dụng XAML hoặc mã nguồn mở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Sử dụng Widget Tree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Sử dụng JSX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Hiệu suất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Tối ưu cho từng nền tảng cụ thể, hiệu suất tốt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Hiệu suất cao, mượt mà trên cả iOS và Android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Hoạt động ổn định, có thể giảm nếu được tùy chỉnh hợp lý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Tích hợp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Tích hợp mạnh mẽ với các dịch vụ của Microsoft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Cung cấp các gói tích hợp cho các dịch vụ phổ biến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Tích hợp dễ dàng với các thư viện và dịch vụ web</a:t>
                      </a:r>
                    </a:p>
                  </a:txBody>
                  <a:tcPr marL="137160" marR="137160" marT="137160" marB="137160" anchor="ctr">
                    <a:lnL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2241550" cy="6858000"/>
            <a:chOff x="0" y="0"/>
            <a:chExt cx="3530" cy="10800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3529" cy="108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1548"/>
              <a:ext cx="3530" cy="115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BỐ CỤC</a:t>
              </a:r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2946400" y="1089660"/>
            <a:ext cx="6738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en-US" sz="2800"/>
              <a:t> 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Đa nền tảng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2946400" y="2104390"/>
            <a:ext cx="6738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en-US" sz="2800"/>
              <a:t> 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.NET MAUI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46400" y="3119120"/>
            <a:ext cx="6738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en-US" sz="2800"/>
              <a:t> 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So sánh .NET MAUI và các Framework khác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2946400" y="4133850"/>
            <a:ext cx="6738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4.</a:t>
            </a:r>
            <a:r>
              <a:rPr lang="en-US" sz="2800"/>
              <a:t> 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Ứng dụng minh họa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946400" y="5148580"/>
            <a:ext cx="6738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5.</a:t>
            </a:r>
            <a:r>
              <a:rPr lang="en-US" sz="2800"/>
              <a:t> 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Kết luận và hướng phát triển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5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.NET MAUI VS FLUTTER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56465" y="490220"/>
            <a:ext cx="2170430" cy="6738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do cách hoạt động của .net maui:</a:t>
            </a:r>
          </a:p>
          <a:p>
            <a:r>
              <a:rPr lang="en-US"/>
              <a:t>- ui khi chạy trên các thiết bị và nền tảng khác nhau có thể không đồng nhất (xem lại phần cách hoạt động)</a:t>
            </a:r>
          </a:p>
          <a:p>
            <a:endParaRPr lang="en-US"/>
          </a:p>
          <a:p>
            <a:r>
              <a:rPr lang="en-US"/>
              <a:t>slide dưới sẽ nói về giải pháp cho web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8"/>
        </p:blipFill>
        <p:spPr>
          <a:xfrm>
            <a:off x="2871470" y="4378960"/>
            <a:ext cx="1828800" cy="1828800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7235190" y="4378325"/>
            <a:ext cx="2584965" cy="1828800"/>
            <a:chOff x="12919" y="6759"/>
            <a:chExt cx="5538" cy="3918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2919" y="6759"/>
              <a:ext cx="5539" cy="3919"/>
            </a:xfrm>
            <a:prstGeom prst="rect">
              <a:avLst/>
            </a:prstGeom>
          </p:spPr>
        </p:pic>
        <p:pic>
          <p:nvPicPr>
            <p:cNvPr id="2052" name="Picture 4" descr="NET MAUI Error &amp; Performance Monitoring | Sentry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3" t="8340" r="8794" b="7798"/>
            <a:stretch>
              <a:fillRect/>
            </a:stretch>
          </p:blipFill>
          <p:spPr bwMode="auto">
            <a:xfrm>
              <a:off x="15132" y="8836"/>
              <a:ext cx="983" cy="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/>
          <p:cNvSpPr/>
          <p:nvPr/>
        </p:nvSpPr>
        <p:spPr>
          <a:xfrm>
            <a:off x="5490845" y="2274318"/>
            <a:ext cx="1210733" cy="524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490845" y="5030853"/>
            <a:ext cx="1210733" cy="524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Flutter không còn là một framework cross-platfor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409700"/>
            <a:ext cx="3761105" cy="225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</p:blipFill>
        <p:spPr>
          <a:xfrm>
            <a:off x="2864485" y="1622425"/>
            <a:ext cx="18288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5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.NET MAUI BLAZOR HYBRID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56465" y="490220"/>
            <a:ext cx="2170430" cy="6738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do cách hoạt động của .net maui:</a:t>
            </a:r>
          </a:p>
          <a:p>
            <a:r>
              <a:rPr lang="en-US"/>
              <a:t>- ui khi chạy trên các thiết bị và nền tảng khác nhau có thể không đồng nhất (xem lại phần cách hoạt động)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8"/>
        </p:blipFill>
        <p:spPr>
          <a:xfrm>
            <a:off x="3404235" y="4308475"/>
            <a:ext cx="1828800" cy="18288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9"/>
        </p:blipFill>
        <p:spPr>
          <a:xfrm>
            <a:off x="2871470" y="1622425"/>
            <a:ext cx="1828800" cy="1828800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7492365" y="1473200"/>
            <a:ext cx="2584965" cy="1828800"/>
            <a:chOff x="12919" y="6759"/>
            <a:chExt cx="5538" cy="3918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2919" y="6759"/>
              <a:ext cx="5539" cy="3919"/>
            </a:xfrm>
            <a:prstGeom prst="rect">
              <a:avLst/>
            </a:prstGeom>
          </p:spPr>
        </p:pic>
        <p:pic>
          <p:nvPicPr>
            <p:cNvPr id="2052" name="Picture 4" descr="NET MAUI Error &amp; Performance Monitoring | Sentry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3" t="8340" r="8794" b="7798"/>
            <a:stretch>
              <a:fillRect/>
            </a:stretch>
          </p:blipFill>
          <p:spPr bwMode="auto">
            <a:xfrm>
              <a:off x="15132" y="8836"/>
              <a:ext cx="983" cy="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/>
          <p:cNvSpPr/>
          <p:nvPr/>
        </p:nvSpPr>
        <p:spPr>
          <a:xfrm>
            <a:off x="5490845" y="2274318"/>
            <a:ext cx="1210733" cy="524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8"/>
          <p:cNvPicPr>
            <a:picLocks noChangeAspect="1"/>
          </p:cNvPicPr>
          <p:nvPr/>
        </p:nvPicPr>
        <p:blipFill>
          <a:blip r:embed="rId9"/>
        </p:blipFill>
        <p:spPr>
          <a:xfrm>
            <a:off x="509905" y="4308475"/>
            <a:ext cx="1828800" cy="1828800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2414270" y="4836160"/>
            <a:ext cx="914400" cy="914400"/>
          </a:xfrm>
          <a:prstGeom prst="mathPlus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490845" y="5030853"/>
            <a:ext cx="1210733" cy="524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873875" y="4095115"/>
            <a:ext cx="3760470" cy="2254250"/>
            <a:chOff x="10825" y="6449"/>
            <a:chExt cx="5922" cy="3550"/>
          </a:xfrm>
        </p:grpSpPr>
        <p:pic>
          <p:nvPicPr>
            <p:cNvPr id="19" name="Picture 2" descr="Flutter không còn là một framework cross-platform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5" y="6449"/>
              <a:ext cx="5923" cy="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13295" y="7798"/>
              <a:ext cx="983" cy="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341245"/>
            <a:ext cx="12192000" cy="2424430"/>
            <a:chOff x="0" y="3687"/>
            <a:chExt cx="19200" cy="381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3687"/>
              <a:ext cx="19200" cy="38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3687"/>
              <a:ext cx="19200" cy="381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ỨNG DỤNG MINH HỌA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5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ỨNG DỤNG LỰA CHỌN</a:t>
              </a:r>
            </a:p>
          </p:txBody>
        </p:sp>
      </p:grp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900295" y="1121410"/>
            <a:ext cx="2307590" cy="2307590"/>
          </a:xfrm>
          <a:prstGeom prst="rect">
            <a:avLst/>
          </a:prstGeom>
        </p:spPr>
      </p:pic>
      <p:sp>
        <p:nvSpPr>
          <p:cNvPr id="9" name="Text Box 8"/>
          <p:cNvSpPr txBox="1"/>
          <p:nvPr>
            <p:custDataLst>
              <p:tags r:id="rId1"/>
            </p:custDataLst>
          </p:nvPr>
        </p:nvSpPr>
        <p:spPr>
          <a:xfrm>
            <a:off x="551180" y="3725545"/>
            <a:ext cx="11005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Ứng dụng online có tính mở rộng cao</a:t>
            </a:r>
          </a:p>
        </p:txBody>
      </p:sp>
      <p:sp>
        <p:nvSpPr>
          <p:cNvPr id="10" name="Text Box 9"/>
          <p:cNvSpPr txBox="1"/>
          <p:nvPr>
            <p:custDataLst>
              <p:tags r:id="rId2"/>
            </p:custDataLst>
          </p:nvPr>
        </p:nvSpPr>
        <p:spPr>
          <a:xfrm>
            <a:off x="551180" y="4544060"/>
            <a:ext cx="110051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Có thể áp dụng nhiều kiến thức đã đã tìm hiểu được trong thời gian nghiên cứu vào ứng dụng này.</a:t>
            </a:r>
          </a:p>
        </p:txBody>
      </p:sp>
      <p:sp>
        <p:nvSpPr>
          <p:cNvPr id="11" name="Text Box 10"/>
          <p:cNvSpPr txBox="1"/>
          <p:nvPr>
            <p:custDataLst>
              <p:tags r:id="rId3"/>
            </p:custDataLst>
          </p:nvPr>
        </p:nvSpPr>
        <p:spPr>
          <a:xfrm>
            <a:off x="551180" y="5793740"/>
            <a:ext cx="11005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Sử dụng Web-API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635" cy="824865"/>
            <a:chOff x="0" y="0"/>
            <a:chExt cx="19201" cy="1299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USE-CASE TỔNG THỂ</a:t>
              </a:r>
            </a:p>
          </p:txBody>
        </p:sp>
      </p:grp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84500" y="1176020"/>
            <a:ext cx="6222365" cy="5252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USE-CASE VÀ ĐẶC TẢ CHO CHỨC NĂNG QUẢN LÝ BÀI VIẾT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8905" y="1154430"/>
            <a:ext cx="11961495" cy="5410200"/>
            <a:chOff x="203" y="1818"/>
            <a:chExt cx="18837" cy="85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5194" t="587" r="2170"/>
            <a:stretch>
              <a:fillRect/>
            </a:stretch>
          </p:blipFill>
          <p:spPr>
            <a:xfrm>
              <a:off x="203" y="1868"/>
              <a:ext cx="6706" cy="84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1" y="1818"/>
              <a:ext cx="6205" cy="842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76" y="1818"/>
              <a:ext cx="6064" cy="4665"/>
            </a:xfrm>
            <a:prstGeom prst="rect">
              <a:avLst/>
            </a:prstGeom>
          </p:spPr>
        </p:pic>
        <p:sp>
          <p:nvSpPr>
            <p:cNvPr id="6" name="Rectangles 5"/>
            <p:cNvSpPr/>
            <p:nvPr/>
          </p:nvSpPr>
          <p:spPr>
            <a:xfrm>
              <a:off x="4395" y="3625"/>
              <a:ext cx="1008" cy="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SƠ ĐỒ HOẠT ĐỘNG CHO CHỨC NĂNG QUẢN LÝ BÀI VIẾT</a:t>
              </a:r>
            </a:p>
          </p:txBody>
        </p:sp>
      </p:grp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20" y="1094740"/>
            <a:ext cx="4988560" cy="5493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SƠ ĐỒ TUẦN TỰ CHO CHỨC NĂNG QUẢN LÝ BÀI VIẾT</a:t>
              </a:r>
            </a:p>
          </p:txBody>
        </p:sp>
      </p:grp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60" y="999490"/>
            <a:ext cx="8642350" cy="562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SƠ ĐỒ LỚP DTO</a:t>
              </a:r>
            </a:p>
          </p:txBody>
        </p:sp>
      </p:grp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0" y="1259205"/>
            <a:ext cx="7759065" cy="5236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SƠ ĐỒ LỚP KHÁC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" y="948373"/>
            <a:ext cx="6481338" cy="3361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95" y="4434436"/>
            <a:ext cx="4861395" cy="2290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03" y="948531"/>
            <a:ext cx="5554807" cy="3361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341245"/>
            <a:ext cx="12192000" cy="2424430"/>
            <a:chOff x="0" y="3687"/>
            <a:chExt cx="19200" cy="381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3687"/>
              <a:ext cx="19200" cy="38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3687"/>
              <a:ext cx="19200" cy="381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ĐA NỀN TẢNG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ERD</a:t>
              </a:r>
            </a:p>
          </p:txBody>
        </p:sp>
      </p:grp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60955" y="1062355"/>
            <a:ext cx="7071360" cy="557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MAPPING</a:t>
              </a:r>
            </a:p>
          </p:txBody>
        </p:sp>
      </p:grp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6540" y="1604010"/>
            <a:ext cx="11678285" cy="4552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TRIỂN KHAI TRÊN SQL SERVER</a:t>
              </a:r>
            </a:p>
          </p:txBody>
        </p:sp>
      </p:grp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93900" y="1241425"/>
            <a:ext cx="8204200" cy="5282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17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CÁC CÔNG NGHỆ ÁP DỤNG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0275" y="1280160"/>
            <a:ext cx="10101580" cy="2936875"/>
            <a:chOff x="1268" y="2016"/>
            <a:chExt cx="15908" cy="4625"/>
          </a:xfrm>
        </p:grpSpPr>
        <p:pic>
          <p:nvPicPr>
            <p:cNvPr id="2" name="Picture 4" descr="NET MAUI Error &amp; Performance Monitoring | Sentry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3" t="8340" r="8794" b="7798"/>
            <a:stretch>
              <a:fillRect/>
            </a:stretch>
          </p:blipFill>
          <p:spPr bwMode="auto">
            <a:xfrm>
              <a:off x="1268" y="2838"/>
              <a:ext cx="2732" cy="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ASP.NET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" y="2935"/>
              <a:ext cx="2536" cy="2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Database Activity Monitoring | Snare MS SQL Log Management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6" y="2660"/>
              <a:ext cx="3600" cy="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/>
            <p:cNvSpPr/>
            <p:nvPr>
              <p:custDataLst>
                <p:tags r:id="rId8"/>
              </p:custDataLst>
            </p:nvPr>
          </p:nvSpPr>
          <p:spPr>
            <a:xfrm>
              <a:off x="4693" y="3588"/>
              <a:ext cx="2134" cy="4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>
              <p:custDataLst>
                <p:tags r:id="rId9"/>
              </p:custDataLst>
            </p:nvPr>
          </p:nvSpPr>
          <p:spPr>
            <a:xfrm rot="10800000">
              <a:off x="4693" y="4731"/>
              <a:ext cx="2134" cy="4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>
              <p:custDataLst>
                <p:tags r:id="rId10"/>
              </p:custDataLst>
            </p:nvPr>
          </p:nvSpPr>
          <p:spPr>
            <a:xfrm>
              <a:off x="10876" y="3549"/>
              <a:ext cx="2134" cy="4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>
              <p:custDataLst>
                <p:tags r:id="rId11"/>
              </p:custDataLst>
            </p:nvPr>
          </p:nvSpPr>
          <p:spPr>
            <a:xfrm rot="10800000">
              <a:off x="10876" y="4692"/>
              <a:ext cx="2134" cy="4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>
              <p:custDataLst>
                <p:tags r:id="rId12"/>
              </p:custDataLst>
            </p:nvPr>
          </p:nvSpPr>
          <p:spPr>
            <a:xfrm>
              <a:off x="3548" y="5625"/>
              <a:ext cx="1074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Lập trình ứng dụng</a:t>
              </a:r>
              <a:endPara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/>
              <a:r>
                <a:rPr lang="vi-V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(</a:t>
              </a:r>
              <a:r>
                <a:rPr lang="en-US" altLang="vi-V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C</a:t>
              </a:r>
              <a:r>
                <a:rPr lang="vi-V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ả 3 đều chung hệ sinh thái microsoft)</a:t>
              </a:r>
            </a:p>
          </p:txBody>
        </p:sp>
        <p:sp>
          <p:nvSpPr>
            <p:cNvPr id="13" name="TextBox 12"/>
            <p:cNvSpPr txBox="1"/>
            <p:nvPr>
              <p:custDataLst>
                <p:tags r:id="rId13"/>
              </p:custDataLst>
            </p:nvPr>
          </p:nvSpPr>
          <p:spPr>
            <a:xfrm>
              <a:off x="1927" y="2016"/>
              <a:ext cx="141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FE</a:t>
              </a:r>
            </a:p>
          </p:txBody>
        </p:sp>
        <p:sp>
          <p:nvSpPr>
            <p:cNvPr id="19" name="TextBox 18"/>
            <p:cNvSpPr txBox="1"/>
            <p:nvPr>
              <p:custDataLst>
                <p:tags r:id="rId14"/>
              </p:custDataLst>
            </p:nvPr>
          </p:nvSpPr>
          <p:spPr>
            <a:xfrm>
              <a:off x="8053" y="2113"/>
              <a:ext cx="141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BE</a:t>
              </a:r>
            </a:p>
          </p:txBody>
        </p:sp>
        <p:sp>
          <p:nvSpPr>
            <p:cNvPr id="20" name="TextBox 19"/>
            <p:cNvSpPr txBox="1"/>
            <p:nvPr>
              <p:custDataLst>
                <p:tags r:id="rId15"/>
              </p:custDataLst>
            </p:nvPr>
          </p:nvSpPr>
          <p:spPr>
            <a:xfrm>
              <a:off x="14552" y="2113"/>
              <a:ext cx="141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DB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86610" y="4526915"/>
            <a:ext cx="7202170" cy="1910080"/>
            <a:chOff x="2682" y="7194"/>
            <a:chExt cx="11342" cy="3008"/>
          </a:xfrm>
        </p:grpSpPr>
        <p:pic>
          <p:nvPicPr>
            <p:cNvPr id="5138" name="Picture 18" descr="Google Cloud Platform Là Gì? Tính Năng Trong Google Cloud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" y="7294"/>
              <a:ext cx="3969" cy="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>
              <p:custDataLst>
                <p:tags r:id="rId2"/>
              </p:custDataLst>
            </p:nvPr>
          </p:nvSpPr>
          <p:spPr>
            <a:xfrm>
              <a:off x="3113" y="9622"/>
              <a:ext cx="1074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Triển khai ứng dụng</a:t>
              </a:r>
            </a:p>
          </p:txBody>
        </p:sp>
        <p:pic>
          <p:nvPicPr>
            <p:cNvPr id="5136" name="Picture 16" descr="Docker for Developers: Understanding the Core Concepts – Code with Dan Blo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" y="7194"/>
              <a:ext cx="4666" cy="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ight Arrow 25"/>
            <p:cNvSpPr/>
            <p:nvPr>
              <p:custDataLst>
                <p:tags r:id="rId4"/>
              </p:custDataLst>
            </p:nvPr>
          </p:nvSpPr>
          <p:spPr>
            <a:xfrm>
              <a:off x="7878" y="8602"/>
              <a:ext cx="1765" cy="4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GIAO DIỆN ỨNG DỤNG</a:t>
              </a:r>
            </a:p>
          </p:txBody>
        </p:sp>
      </p:grpSp>
      <p:pic>
        <p:nvPicPr>
          <p:cNvPr id="3" name="Picture 2" descr="Screenshot_1718025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1760" y="2660650"/>
            <a:ext cx="16459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shot_17180255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575" y="1600200"/>
            <a:ext cx="16459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shot_17180254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055" y="1600200"/>
            <a:ext cx="16459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Screenshot_17180255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6315" y="2660650"/>
            <a:ext cx="16459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shot_17180255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6970" y="2602865"/>
            <a:ext cx="16459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Screenshot_17180255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4365" y="1664335"/>
            <a:ext cx="16459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GIAO DIỆN ỨNG DỤNG</a:t>
              </a:r>
            </a:p>
          </p:txBody>
        </p:sp>
      </p:grp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6555" y="2172970"/>
            <a:ext cx="5911215" cy="3039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85" y="1548130"/>
            <a:ext cx="1867535" cy="45027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120" y="1548130"/>
            <a:ext cx="2571248" cy="45720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56465" y="490220"/>
            <a:ext cx="2170430" cy="6738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từ trái qua là ios, window, android</a:t>
            </a:r>
          </a:p>
          <a:p>
            <a:endParaRPr lang="en-US"/>
          </a:p>
          <a:p>
            <a:r>
              <a:rPr lang="en-US"/>
              <a:t>có thể nói chạy đc trên các nền tảng khác nhau và các thiết bị khác nhau, tuy nhiên thì chưa có tối ưu -&gt; </a:t>
            </a:r>
            <a:r>
              <a:rPr lang="en-US" b="1"/>
              <a:t>hướng phát triển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GIAO DIỆN ỨNG DỤNG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56465" y="490220"/>
            <a:ext cx="2170430" cy="6738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.net maui blazor hybrid</a:t>
            </a:r>
            <a:endParaRPr lang="en-US" b="1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74750" y="1190625"/>
            <a:ext cx="9843770" cy="5337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SHOWCASE ỨNG DỤNG</a:t>
              </a:r>
            </a:p>
          </p:txBody>
        </p:sp>
      </p:grp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04324" y="1252044"/>
            <a:ext cx="8861399" cy="5315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HƯỚNG PHÁT TRIỂN</a:t>
              </a:r>
            </a:p>
          </p:txBody>
        </p:sp>
      </p:grpSp>
      <p:pic>
        <p:nvPicPr>
          <p:cNvPr id="7170" name="Picture 2" descr="RealTime - Đồng Hồ Chính Hãng | Hano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05" y="1087120"/>
            <a:ext cx="3048000" cy="30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pplied Sciences | Free Full-Text | Recommendation System Using Autoencode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8" y="4198808"/>
            <a:ext cx="3636505" cy="21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95" y="4006850"/>
            <a:ext cx="3921125" cy="2576195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8"/>
        </p:blipFill>
        <p:spPr>
          <a:xfrm>
            <a:off x="1458595" y="1256665"/>
            <a:ext cx="2549525" cy="217233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2289790" y="1365250"/>
            <a:ext cx="15011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cái hình đầu tiên là community toolkit cho .net maui</a:t>
            </a:r>
          </a:p>
          <a:p>
            <a:endParaRPr lang="en-US"/>
          </a:p>
          <a:p>
            <a:r>
              <a:rPr lang="en-US"/>
              <a:t>nó bao gồm các công cụ tiện tích và và các custom control có sẵn, giúp việc giảm bớt việc lặp lại code tiết kiệm thời gian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341245"/>
            <a:ext cx="12192000" cy="2424430"/>
            <a:chOff x="0" y="3687"/>
            <a:chExt cx="19200" cy="381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3687"/>
              <a:ext cx="19200" cy="38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3687"/>
              <a:ext cx="19200" cy="381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KẾT LUẬN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ĐA NỀN TẢNG LÀ GÌ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13840" y="1323340"/>
            <a:ext cx="11757025" cy="5118100"/>
            <a:chOff x="2384" y="2084"/>
            <a:chExt cx="18515" cy="8060"/>
          </a:xfrm>
        </p:grpSpPr>
        <p:sp>
          <p:nvSpPr>
            <p:cNvPr id="7" name="Right Arrow 6"/>
            <p:cNvSpPr/>
            <p:nvPr/>
          </p:nvSpPr>
          <p:spPr>
            <a:xfrm>
              <a:off x="7057" y="5701"/>
              <a:ext cx="2543" cy="82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453" y="2084"/>
              <a:ext cx="13446" cy="8060"/>
              <a:chOff x="8427" y="2740"/>
              <a:chExt cx="13446" cy="8060"/>
            </a:xfrm>
          </p:grpSpPr>
          <p:pic>
            <p:nvPicPr>
              <p:cNvPr id="1026" name="Picture 2" descr="Flutter không còn là một framework cross-platfor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7" y="2740"/>
                <a:ext cx="13447" cy="8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Oval 7"/>
              <p:cNvSpPr/>
              <p:nvPr/>
            </p:nvSpPr>
            <p:spPr>
              <a:xfrm>
                <a:off x="14029" y="5587"/>
                <a:ext cx="2289" cy="234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itle 1"/>
            <p:cNvSpPr>
              <a:spLocks noGrp="1"/>
            </p:cNvSpPr>
            <p:nvPr>
              <p:custDataLst>
                <p:tags r:id="rId1"/>
              </p:custDataLst>
            </p:nvPr>
          </p:nvSpPr>
          <p:spPr>
            <a:xfrm>
              <a:off x="2384" y="4594"/>
              <a:ext cx="4052" cy="3042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500" b="1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Calibri" panose="020F0502020204030204" charset="0"/>
                  <a:cs typeface="Calibri" panose="020F0502020204030204" charset="0"/>
                </a:rPr>
                <a:t>&lt;/&gt;</a:t>
              </a:r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12346305" y="1783715"/>
            <a:ext cx="21704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code ứng dụng chạy đc trên các thiết bị và nền tảng khác nhau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nhớ đọc định nghĩa</a:t>
            </a:r>
          </a:p>
          <a:p>
            <a:endParaRPr lang="en-US"/>
          </a:p>
          <a:p>
            <a:r>
              <a:rPr lang="en-US"/>
              <a:t>nói về tính cấp thiết của đa nền tảng bla bla và xu thế thời này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HẠN CHẾ CỦA .NET MAUI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4840" y="4023995"/>
            <a:ext cx="2783205" cy="2185035"/>
            <a:chOff x="1219" y="2061"/>
            <a:chExt cx="3807" cy="2880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219" y="2061"/>
              <a:ext cx="2880" cy="28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4256" y="3190"/>
              <a:ext cx="771" cy="77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7235825" y="4258945"/>
            <a:ext cx="2881630" cy="1828800"/>
            <a:chOff x="3213" y="6786"/>
            <a:chExt cx="4538" cy="2880"/>
          </a:xfrm>
        </p:grpSpPr>
        <p:pic>
          <p:nvPicPr>
            <p:cNvPr id="23" name="Picture 2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3213" y="6786"/>
              <a:ext cx="2880" cy="28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6311" y="7506"/>
              <a:ext cx="1440" cy="144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235825" y="1627505"/>
            <a:ext cx="2524125" cy="1828800"/>
            <a:chOff x="11624" y="2492"/>
            <a:chExt cx="3975" cy="2880"/>
          </a:xfrm>
        </p:grpSpPr>
        <p:pic>
          <p:nvPicPr>
            <p:cNvPr id="20" name="Picture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1624" y="2492"/>
              <a:ext cx="2880" cy="28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4711" y="3471"/>
              <a:ext cx="888" cy="92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040255" y="1582420"/>
            <a:ext cx="2488565" cy="1828800"/>
            <a:chOff x="11928" y="6565"/>
            <a:chExt cx="3919" cy="2880"/>
          </a:xfrm>
        </p:grpSpPr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1928" y="6565"/>
              <a:ext cx="2880" cy="288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5015" y="7506"/>
              <a:ext cx="832" cy="1440"/>
            </a:xfrm>
            <a:prstGeom prst="rect">
              <a:avLst/>
            </a:prstGeom>
          </p:spPr>
        </p:pic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79960" y="0"/>
            <a:ext cx="2170430" cy="6738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trái -&gt; phải, trên -&gt; dưới:</a:t>
            </a:r>
          </a:p>
          <a:p>
            <a:endParaRPr lang="en-US"/>
          </a:p>
          <a:p>
            <a:r>
              <a:rPr lang="en-US"/>
              <a:t>1/ hiệu suất, tốc độ chậm, một phần là do quá trình biên dịch và ánh xạ lớp trựu tượng ui </a:t>
            </a:r>
            <a:r>
              <a:rPr lang="en-US" b="1"/>
              <a:t>(xem cách hoạt động)</a:t>
            </a:r>
          </a:p>
          <a:p>
            <a:endParaRPr lang="en-US" b="1"/>
          </a:p>
          <a:p>
            <a:r>
              <a:rPr lang="en-US"/>
              <a:t>2/ ui ko đông bộ ngay cả khi triển khai trên 2 thiết bị giống nhau, các control còn đơn giản, thiếu khả năng điều chỉnh các control</a:t>
            </a:r>
          </a:p>
          <a:p>
            <a:endParaRPr lang="en-US"/>
          </a:p>
          <a:p>
            <a:r>
              <a:rPr lang="en-US"/>
              <a:t>3/ Window và mac không đc tối ưu tốt (cái này kế thừa từ xamarin :V)</a:t>
            </a:r>
          </a:p>
          <a:p>
            <a:endParaRPr lang="en-US"/>
          </a:p>
          <a:p>
            <a:r>
              <a:rPr lang="en-US"/>
              <a:t>4/ hỗ trợ từ cộng đông quá it (ít video hướng dẫn các kiểu, group về cái này thì chả có bài đăng nào,...)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81835" y="0"/>
            <a:ext cx="8228330" cy="6856730"/>
            <a:chOff x="3121" y="0"/>
            <a:chExt cx="12958" cy="1079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3121" y="0"/>
              <a:ext cx="12959" cy="107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3122" y="3687"/>
              <a:ext cx="12957" cy="381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 charset="0"/>
                  <a:cs typeface="Calibri" panose="020F0502020204030204" charset="0"/>
                </a:rPr>
                <a:t>CẢM ƠN</a:t>
              </a:r>
            </a:p>
            <a:p>
              <a:r>
                <a:rPr lang="en-US" sz="48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 charset="0"/>
                  <a:cs typeface="Calibri" panose="020F0502020204030204" charset="0"/>
                </a:rPr>
                <a:t>VÌ ĐÃ CHÚ Ý LẮNG NGHE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LỢI ÍCH CỦA ĐA NỀN TẢNG</a:t>
              </a:r>
            </a:p>
          </p:txBody>
        </p:sp>
      </p:grpSp>
      <p:pic>
        <p:nvPicPr>
          <p:cNvPr id="24" name="Content Placeholder 23"/>
          <p:cNvPicPr>
            <a:picLocks noGrp="1" noChangeAspect="1"/>
          </p:cNvPicPr>
          <p:nvPr>
            <p:ph idx="1"/>
          </p:nvPr>
        </p:nvPicPr>
        <p:blipFill>
          <a:blip r:embed="rId5"/>
        </p:blipFill>
        <p:spPr>
          <a:xfrm>
            <a:off x="9110345" y="4015740"/>
            <a:ext cx="2286000" cy="2286000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6"/>
        </p:blipFill>
        <p:spPr>
          <a:xfrm>
            <a:off x="822325" y="1346200"/>
            <a:ext cx="2286000" cy="2286000"/>
          </a:xfrm>
          <a:prstGeom prst="rect">
            <a:avLst/>
          </a:prstGeom>
        </p:spPr>
      </p:pic>
      <p:pic>
        <p:nvPicPr>
          <p:cNvPr id="47" name="Picture 46"/>
          <p:cNvPicPr/>
          <p:nvPr/>
        </p:nvPicPr>
        <p:blipFill>
          <a:blip r:embed="rId7"/>
        </p:blipFill>
        <p:spPr>
          <a:xfrm>
            <a:off x="9110980" y="1143000"/>
            <a:ext cx="2286000" cy="2286000"/>
          </a:xfrm>
          <a:prstGeom prst="rect">
            <a:avLst/>
          </a:prstGeom>
        </p:spPr>
      </p:pic>
      <p:pic>
        <p:nvPicPr>
          <p:cNvPr id="65" name="Picture 64"/>
          <p:cNvPicPr/>
          <p:nvPr/>
        </p:nvPicPr>
        <p:blipFill>
          <a:blip r:embed="rId8"/>
        </p:blipFill>
        <p:spPr>
          <a:xfrm>
            <a:off x="4966335" y="4015105"/>
            <a:ext cx="2286000" cy="2286000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9"/>
        </p:blipFill>
        <p:spPr>
          <a:xfrm>
            <a:off x="4966970" y="1276985"/>
            <a:ext cx="2286000" cy="228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325" y="4015740"/>
            <a:ext cx="2286000" cy="2286000"/>
          </a:xfrm>
          <a:prstGeom prst="rect">
            <a:avLst/>
          </a:prstGeom>
        </p:spPr>
      </p:pic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46305" y="1783715"/>
            <a:ext cx="21704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trên -&gt; dưới, trái -&gt; phải:</a:t>
            </a:r>
            <a:br>
              <a:rPr lang="en-US"/>
            </a:br>
            <a:r>
              <a:rPr lang="en-US"/>
              <a:t>1/ re-use code</a:t>
            </a:r>
          </a:p>
          <a:p>
            <a:r>
              <a:rPr lang="en-US"/>
              <a:t>2/ từ đó phát triển phần mềm nhanh hơn</a:t>
            </a:r>
          </a:p>
          <a:p>
            <a:r>
              <a:rPr lang="en-US"/>
              <a:t>3/ từ đó tiết kiệm chi phí phát triển</a:t>
            </a:r>
          </a:p>
          <a:p>
            <a:r>
              <a:rPr lang="en-US"/>
              <a:t>4/ ui mang tinh chất đồng nhất trên các nền tảng khác nhau</a:t>
            </a:r>
          </a:p>
          <a:p>
            <a:r>
              <a:rPr lang="en-US"/>
              <a:t>5/ dễ bảo trì, cập nhật</a:t>
            </a:r>
          </a:p>
          <a:p>
            <a:r>
              <a:rPr lang="en-US"/>
              <a:t>6/ tập người dùng lớn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341245"/>
            <a:ext cx="12192000" cy="2424430"/>
            <a:chOff x="0" y="3687"/>
            <a:chExt cx="19200" cy="3818"/>
          </a:xfrm>
        </p:grpSpPr>
        <p:sp>
          <p:nvSpPr>
            <p:cNvPr id="4" name="Rectangles 3"/>
            <p:cNvSpPr/>
            <p:nvPr>
              <p:custDataLst>
                <p:tags r:id="rId1"/>
              </p:custDataLst>
            </p:nvPr>
          </p:nvSpPr>
          <p:spPr>
            <a:xfrm>
              <a:off x="0" y="3687"/>
              <a:ext cx="19200" cy="38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0" y="3687"/>
              <a:ext cx="19200" cy="381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.NET MAUI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.NET MAUI LÀ GÌ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46305" y="2275840"/>
            <a:ext cx="21704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được microsoft phát triển từ xamarin</a:t>
            </a:r>
          </a:p>
          <a:p>
            <a:endParaRPr lang="en-US"/>
          </a:p>
          <a:p>
            <a:r>
              <a:rPr lang="en-US"/>
              <a:t>công bố 11/2019</a:t>
            </a:r>
          </a:p>
          <a:p>
            <a:r>
              <a:rPr lang="en-US"/>
              <a:t>5/2020 ra bản preview đầu tiền</a:t>
            </a:r>
          </a:p>
          <a:p>
            <a:r>
              <a:rPr lang="en-US"/>
              <a:t>5/2022 ra bản chính thức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6"/>
        </p:blipFill>
        <p:spPr>
          <a:xfrm>
            <a:off x="9121140" y="2535555"/>
            <a:ext cx="2743200" cy="27432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46705" y="3644265"/>
            <a:ext cx="1408430" cy="52514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7"/>
        </p:blipFill>
        <p:spPr>
          <a:xfrm>
            <a:off x="381318" y="2834958"/>
            <a:ext cx="2143125" cy="2143125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7712710" y="3644265"/>
            <a:ext cx="1408430" cy="52514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</p:blipFill>
        <p:spPr>
          <a:xfrm>
            <a:off x="4414362" y="2535397"/>
            <a:ext cx="3057479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.NET MAUI LÀ GÌ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346305" y="2275840"/>
            <a:ext cx="21704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sử dụng xaml là ngôn ngữ markup (giống html) để thiết kế giao diện</a:t>
            </a:r>
          </a:p>
          <a:p>
            <a:endParaRPr lang="en-US"/>
          </a:p>
          <a:p>
            <a:r>
              <a:rPr lang="en-US"/>
              <a:t>C# là ngôn ngữ lập trình chính để xử lý các nghiệp vụ....</a:t>
            </a:r>
          </a:p>
          <a:p>
            <a:endParaRPr lang="en-US"/>
          </a:p>
          <a:p>
            <a:r>
              <a:rPr lang="en-US"/>
              <a:t>c# còn có thể thay thế xaml lập trình giao diện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6"/>
        </p:blipFill>
        <p:spPr>
          <a:xfrm>
            <a:off x="4791710" y="3538220"/>
            <a:ext cx="2743200" cy="2743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</p:blipFill>
        <p:spPr>
          <a:xfrm>
            <a:off x="1006317" y="1297147"/>
            <a:ext cx="223526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</p:blipFill>
        <p:spPr>
          <a:xfrm>
            <a:off x="9037797" y="1386047"/>
            <a:ext cx="2454940" cy="27432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440000">
            <a:off x="3304540" y="3938905"/>
            <a:ext cx="1408430" cy="52514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9060000">
            <a:off x="7606030" y="3894455"/>
            <a:ext cx="1408430" cy="52514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824230"/>
            <a:chOff x="0" y="0"/>
            <a:chExt cx="19200" cy="1298"/>
          </a:xfrm>
        </p:grpSpPr>
        <p:sp>
          <p:nvSpPr>
            <p:cNvPr id="4" name="Rectangles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2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0" y="0"/>
              <a:ext cx="19201" cy="1299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CÁCH HOẠT ĐỘNG CỦA .NET MAUI</a:t>
              </a:r>
            </a:p>
          </p:txBody>
        </p:sp>
      </p:grpSp>
      <p:sp>
        <p:nvSpPr>
          <p:cNvPr id="77" name="Text Box 76"/>
          <p:cNvSpPr txBox="1"/>
          <p:nvPr>
            <p:custDataLst>
              <p:tags r:id="rId1"/>
            </p:custDataLst>
          </p:nvPr>
        </p:nvSpPr>
        <p:spPr>
          <a:xfrm>
            <a:off x="12286615" y="1562100"/>
            <a:ext cx="21704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cơ bản thì:</a:t>
            </a:r>
          </a:p>
          <a:p>
            <a:r>
              <a:rPr lang="en-US"/>
              <a:t>c# -&gt; ngôn ngữ trung gian -&gt; mã gốc cho các nền tảng</a:t>
            </a:r>
          </a:p>
          <a:p>
            <a:endParaRPr lang="en-US"/>
          </a:p>
          <a:p>
            <a:r>
              <a:rPr lang="en-US"/>
              <a:t>các thành phần ui như label, button làm bằng xaml -&gt; các lớp trừu tượng -&gt; biến thành các control cho từng nền tảng -&gt; vì vậy trên nền tảng khác nhau các control có thể khác nhau </a:t>
            </a:r>
            <a:r>
              <a:rPr lang="en-US" b="1"/>
              <a:t>(ý này để nói đến blazor)</a:t>
            </a:r>
          </a:p>
        </p:txBody>
      </p:sp>
      <p:pic>
        <p:nvPicPr>
          <p:cNvPr id="2" name="Content Placeholder 1" descr="hoatdong2.drawio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386715" y="2108835"/>
            <a:ext cx="1141920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08*366"/>
  <p:tag name="TABLE_ENDDRAG_RECT" val="23*109*908*36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1280</Words>
  <Application>Microsoft Office PowerPoint</Application>
  <PresentationFormat>Widescreen</PresentationFormat>
  <Paragraphs>209</Paragraphs>
  <Slides>41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NGHIÊN CỨU VỀ .NET MAUI VÀ XÂY DỰNG ỨNG DỤNG MINH HOẠ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NGHIÊN CỨU VỀ .NET MAUI VÀ XÂY DỰNG ỨNG DỤNG MINH HOẠ</dc:title>
  <dc:creator>Computer</dc:creator>
  <cp:lastModifiedBy>Computer</cp:lastModifiedBy>
  <cp:revision>77</cp:revision>
  <dcterms:created xsi:type="dcterms:W3CDTF">2024-06-06T22:01:00Z</dcterms:created>
  <dcterms:modified xsi:type="dcterms:W3CDTF">2024-06-26T18:55:20Z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EA5138D83BDF4F10AAF36F0390BDA937_13</vt:lpwstr>
  </property>
  <property fmtid="{D5CDD505-2E9C-101B-9397-08002B2CF9AE}" pid="3" name="KSOProductBuildVer">
    <vt:lpwstr>1033-12.2.0.17119</vt:lpwstr>
  </property>
</Properties>
</file>